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7" r:id="rId2"/>
    <p:sldId id="310" r:id="rId3"/>
    <p:sldId id="313" r:id="rId4"/>
    <p:sldId id="311" r:id="rId5"/>
    <p:sldId id="330" r:id="rId6"/>
    <p:sldId id="329" r:id="rId7"/>
    <p:sldId id="312" r:id="rId8"/>
    <p:sldId id="314" r:id="rId9"/>
    <p:sldId id="315" r:id="rId10"/>
    <p:sldId id="317" r:id="rId11"/>
    <p:sldId id="316" r:id="rId12"/>
    <p:sldId id="318" r:id="rId13"/>
    <p:sldId id="319" r:id="rId14"/>
    <p:sldId id="320" r:id="rId15"/>
    <p:sldId id="322" r:id="rId16"/>
    <p:sldId id="321" r:id="rId17"/>
    <p:sldId id="323" r:id="rId18"/>
    <p:sldId id="331" r:id="rId19"/>
    <p:sldId id="324" r:id="rId20"/>
    <p:sldId id="325" r:id="rId21"/>
    <p:sldId id="326" r:id="rId22"/>
    <p:sldId id="328" r:id="rId23"/>
    <p:sldId id="327" r:id="rId24"/>
  </p:sldIdLst>
  <p:sldSz cx="9144000" cy="6858000" type="screen4x3"/>
  <p:notesSz cx="6669088" cy="9928225"/>
  <p:defaultTextStyle>
    <a:defPPr>
      <a:defRPr lang="nl-NL"/>
    </a:defPPr>
    <a:lvl1pPr algn="l" rtl="0" eaLnBrk="0" fontAlgn="base" hangingPunct="0">
      <a:spcBef>
        <a:spcPct val="20000"/>
      </a:spcBef>
      <a:spcAft>
        <a:spcPct val="0"/>
      </a:spcAft>
      <a:buChar char="»"/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»"/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»"/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»"/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»"/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CCFF"/>
    <a:srgbClr val="AECF21"/>
    <a:srgbClr val="91AC1C"/>
    <a:srgbClr val="2C2C88"/>
    <a:srgbClr val="2F2F8F"/>
    <a:srgbClr val="2B2B81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4624" autoAdjust="0"/>
  </p:normalViewPr>
  <p:slideViewPr>
    <p:cSldViewPr>
      <p:cViewPr>
        <p:scale>
          <a:sx n="75" d="100"/>
          <a:sy n="75" d="100"/>
        </p:scale>
        <p:origin x="-990" y="114"/>
      </p:cViewPr>
      <p:guideLst>
        <p:guide orient="horz" pos="1152"/>
        <p:guide pos="2880"/>
      </p:guideLst>
    </p:cSldViewPr>
  </p:slideViewPr>
  <p:outlineViewPr>
    <p:cViewPr>
      <p:scale>
        <a:sx n="50" d="100"/>
        <a:sy n="50" d="100"/>
      </p:scale>
      <p:origin x="72" y="3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932" y="-102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latin typeface="Arial Rounded MT Bold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Arial Rounded MT Bold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846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latin typeface="Arial Rounded MT Bold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846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Arial Rounded MT Bold" pitchFamily="34" charset="0"/>
              </a:defRPr>
            </a:lvl1pPr>
          </a:lstStyle>
          <a:p>
            <a:pPr>
              <a:defRPr/>
            </a:pPr>
            <a:fld id="{97202F3C-B8C0-4BE2-BCDA-081754500C7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454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5629"/>
            <a:ext cx="4891088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het opmaakprofiel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846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846"/>
            <a:ext cx="288925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37CB7266-AD8F-4387-B6A2-B98A2D46D18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7407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638300" cy="4572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447800" y="152400"/>
            <a:ext cx="4762500" cy="45720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advTm="11552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2004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2004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p:transition advTm="11552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1552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advTm="11552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advTm="11552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2C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6400800" cy="914400"/>
          </a:xfrm>
          <a:prstGeom prst="rect">
            <a:avLst/>
          </a:prstGeom>
          <a:noFill/>
          <a:ln w="9525">
            <a:solidFill>
              <a:srgbClr val="AECF2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Arial, 44 punts - vet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981200"/>
            <a:ext cx="6553200" cy="2743200"/>
          </a:xfrm>
          <a:prstGeom prst="rect">
            <a:avLst/>
          </a:prstGeom>
          <a:noFill/>
          <a:ln w="9525">
            <a:solidFill>
              <a:srgbClr val="AECF2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Arial, 32 punts - vet / schaduw</a:t>
            </a:r>
          </a:p>
          <a:p>
            <a:pPr lvl="1"/>
            <a:r>
              <a:rPr lang="nl-NL" smtClean="0"/>
              <a:t>idem, 28 punts - vet/schaduw</a:t>
            </a:r>
          </a:p>
          <a:p>
            <a:pPr lvl="2"/>
            <a:r>
              <a:rPr lang="nl-NL" smtClean="0"/>
              <a:t>idem, 24 punts - vet/schaduw</a:t>
            </a:r>
          </a:p>
          <a:p>
            <a:pPr lvl="3"/>
            <a:endParaRPr lang="nl-NL" smtClean="0"/>
          </a:p>
          <a:p>
            <a:pPr lvl="4"/>
            <a:endParaRPr lang="nl-NL" smtClean="0"/>
          </a:p>
        </p:txBody>
      </p:sp>
      <p:pic>
        <p:nvPicPr>
          <p:cNvPr id="1028" name="Picture 7" descr="AOCOOST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44780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AutoShape 9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6019800"/>
            <a:ext cx="274638" cy="304800"/>
          </a:xfrm>
          <a:prstGeom prst="actionButtonBeginning">
            <a:avLst/>
          </a:prstGeom>
          <a:solidFill>
            <a:srgbClr val="AECF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3082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5410200"/>
            <a:ext cx="274638" cy="304800"/>
          </a:xfrm>
          <a:prstGeom prst="actionButtonBackPrevious">
            <a:avLst/>
          </a:prstGeom>
          <a:solidFill>
            <a:srgbClr val="AECF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sp>
        <p:nvSpPr>
          <p:cNvPr id="3083" name="AutoShape 1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274638" cy="304800"/>
          </a:xfrm>
          <a:prstGeom prst="actionButtonForwardNext">
            <a:avLst/>
          </a:prstGeom>
          <a:solidFill>
            <a:srgbClr val="AECF2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/>
          </a:p>
        </p:txBody>
      </p:sp>
      <p:pic>
        <p:nvPicPr>
          <p:cNvPr id="1032" name="Picture 12" descr="logo aoc oost in blauwe balk"/>
          <p:cNvPicPr>
            <a:picLocks noChangeAspect="1" noChangeArrowheads="1"/>
          </p:cNvPicPr>
          <p:nvPr/>
        </p:nvPicPr>
        <p:blipFill>
          <a:blip r:embed="rId15" cstate="print"/>
          <a:srcRect r="91667"/>
          <a:stretch>
            <a:fillRect/>
          </a:stretch>
        </p:blipFill>
        <p:spPr bwMode="auto">
          <a:xfrm>
            <a:off x="0" y="0"/>
            <a:ext cx="144780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Tm="11552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CC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AECF2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AECF2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eIPM15wY5tU" TargetMode="External"/><Relationship Id="rId2" Type="http://schemas.openxmlformats.org/officeDocument/2006/relationships/hyperlink" Target="http://www.youtube.com/watch?v=E0VHH6ngD58&amp;list=PL7E3E31BC0649136B&amp;index=4&amp;feature=plpp_vide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714375"/>
            <a:ext cx="8640960" cy="2859088"/>
          </a:xfrm>
        </p:spPr>
        <p:txBody>
          <a:bodyPr/>
          <a:lstStyle/>
          <a:p>
            <a:pPr>
              <a:defRPr/>
            </a:pPr>
            <a:r>
              <a:rPr lang="nl-NL" sz="9900" i="1" dirty="0" smtClean="0">
                <a:solidFill>
                  <a:schemeClr val="bg1"/>
                </a:solidFill>
              </a:rPr>
              <a:t>H.6 Overleggen en regelen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6286500"/>
            <a:ext cx="7245424" cy="454868"/>
          </a:xfrm>
        </p:spPr>
        <p:txBody>
          <a:bodyPr/>
          <a:lstStyle/>
          <a:p>
            <a:r>
              <a:rPr lang="nl-NL" sz="3800" i="1" dirty="0" smtClean="0"/>
              <a:t>AOC Oost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403350" y="5589588"/>
            <a:ext cx="6408738" cy="457200"/>
          </a:xfrm>
          <a:prstGeom prst="rect">
            <a:avLst/>
          </a:prstGeom>
          <a:noFill/>
          <a:ln w="9525">
            <a:solidFill>
              <a:srgbClr val="AECF2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nl-NL" sz="2400" dirty="0" smtClean="0">
                <a:solidFill>
                  <a:schemeClr val="bg1"/>
                </a:solidFill>
              </a:rPr>
              <a:t>D van der Neut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NL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52400"/>
            <a:ext cx="8136904" cy="9144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Algemene veiligheidsregels gaan over: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400" dirty="0" smtClean="0">
                <a:solidFill>
                  <a:schemeClr val="bg1"/>
                </a:solidFill>
              </a:rPr>
              <a:t>Aan- en afmelden</a:t>
            </a:r>
          </a:p>
          <a:p>
            <a:r>
              <a:rPr lang="nl-NL" sz="4400" dirty="0" smtClean="0">
                <a:solidFill>
                  <a:schemeClr val="bg1"/>
                </a:solidFill>
              </a:rPr>
              <a:t>Verkeersregels op het terrein</a:t>
            </a:r>
          </a:p>
          <a:p>
            <a:r>
              <a:rPr lang="nl-NL" sz="4400" dirty="0" smtClean="0">
                <a:solidFill>
                  <a:schemeClr val="bg1"/>
                </a:solidFill>
              </a:rPr>
              <a:t>Scheiden van afval</a:t>
            </a:r>
            <a:endParaRPr lang="nl-NL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52400"/>
            <a:ext cx="7992888" cy="9144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Specifieke veiligheidsregels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981200"/>
            <a:ext cx="8784976" cy="27432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Moeten schriftelijk zijn vastgelegd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Moeten voor de werknemer beschikbaar zijn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Moeten worden toegelicht</a:t>
            </a:r>
          </a:p>
          <a:p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Check of de regels zijn begrepen!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Specifieke werkvergunning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8434" name="Picture 2" descr="http://www.risingsun.nl/nl/thumbnail/full/518/werkvergunning-gg-g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3238" y="1412776"/>
            <a:ext cx="7209201" cy="10001204"/>
          </a:xfrm>
          <a:prstGeom prst="rect">
            <a:avLst/>
          </a:prstGeom>
          <a:noFill/>
        </p:spPr>
      </p:pic>
      <p:pic>
        <p:nvPicPr>
          <p:cNvPr id="18436" name="Picture 4" descr="http://www.curacao-gov.an/site.nsf/werkvergunni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564904"/>
            <a:ext cx="6989577" cy="3744416"/>
          </a:xfrm>
          <a:prstGeom prst="rect">
            <a:avLst/>
          </a:prstGeom>
          <a:noFill/>
        </p:spPr>
      </p:pic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52400"/>
            <a:ext cx="8532440" cy="1332384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Specifieke werkvergunning: </a:t>
            </a:r>
            <a:r>
              <a:rPr lang="nl-NL" sz="6000" dirty="0" smtClean="0">
                <a:solidFill>
                  <a:schemeClr val="bg1"/>
                </a:solidFill>
              </a:rPr>
              <a:t>functies</a:t>
            </a:r>
            <a:endParaRPr lang="nl-NL" sz="6000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981200"/>
            <a:ext cx="7749480" cy="27432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Overleggen met iedereen die bij het werk betrokken is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Met hen bindende afspraken maken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Vastleggen van de voorwaarden waaronder gewerkt wordt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Verlenen van toestemming voor het aanvangen van de werkzaamheden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7525072" cy="9144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Rechten en plichten van de vergunninghouder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981200"/>
            <a:ext cx="7533456" cy="27432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Ondertekent de vergunning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Zorgt ervoor dat de vergunning ter plaatse is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Geeft uitleg aan de medewerkers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11100" dirty="0" smtClean="0">
                <a:solidFill>
                  <a:schemeClr val="bg1"/>
                </a:solidFill>
              </a:rPr>
              <a:t>LMRA</a:t>
            </a:r>
            <a:endParaRPr lang="nl-NL" sz="111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5602" name="Picture 2" descr="http://www.kerckebosch.nl/images/ProductImg/105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5328592" cy="7505702"/>
          </a:xfrm>
          <a:prstGeom prst="rect">
            <a:avLst/>
          </a:prstGeom>
          <a:noFill/>
        </p:spPr>
      </p:pic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Laatste minuut risico analyse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981200"/>
            <a:ext cx="7677472" cy="27432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Zorg dat de LMRA telkens wordt uitgevoerd voor aanvang van een nieuwe taak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Zorg dat je zelf de LMRA uitvoert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152400"/>
            <a:ext cx="7416824" cy="914400"/>
          </a:xfrm>
        </p:spPr>
        <p:txBody>
          <a:bodyPr/>
          <a:lstStyle/>
          <a:p>
            <a:r>
              <a:rPr lang="nl-NL" sz="8000" dirty="0" smtClean="0">
                <a:solidFill>
                  <a:schemeClr val="bg1"/>
                </a:solidFill>
              </a:rPr>
              <a:t>Noodsituaties</a:t>
            </a:r>
            <a:endParaRPr lang="nl-NL" sz="8000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981200"/>
            <a:ext cx="7389440" cy="2743200"/>
          </a:xfrm>
        </p:spPr>
        <p:txBody>
          <a:bodyPr/>
          <a:lstStyle/>
          <a:p>
            <a:pPr marL="0" indent="0">
              <a:buNone/>
            </a:pPr>
            <a:r>
              <a:rPr lang="nl-NL" sz="4000" dirty="0" smtClean="0">
                <a:solidFill>
                  <a:schemeClr val="bg1"/>
                </a:solidFill>
              </a:rPr>
              <a:t>Bedreigende situaties door ongevallen, brand, explosie, etc.</a:t>
            </a:r>
          </a:p>
          <a:p>
            <a:pPr marL="0" indent="0">
              <a:buNone/>
            </a:pPr>
            <a:r>
              <a:rPr lang="nl-NL" sz="4000" b="0" dirty="0" smtClean="0">
                <a:solidFill>
                  <a:schemeClr val="bg1"/>
                </a:solidFill>
              </a:rPr>
              <a:t>Voor de bestrijding van noodsituaties is er een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Noodplan</a:t>
            </a: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981200"/>
            <a:ext cx="8964488" cy="2743200"/>
          </a:xfrm>
        </p:spPr>
        <p:txBody>
          <a:bodyPr/>
          <a:lstStyle/>
          <a:p>
            <a:pPr marL="0" indent="0">
              <a:buNone/>
            </a:pPr>
            <a:r>
              <a:rPr lang="nl-NL" sz="6600" b="0" dirty="0" smtClean="0">
                <a:solidFill>
                  <a:schemeClr val="bg1"/>
                </a:solidFill>
              </a:rPr>
              <a:t>Tijdens </a:t>
            </a:r>
            <a:r>
              <a:rPr lang="nl-NL" sz="6600" b="0" dirty="0">
                <a:solidFill>
                  <a:schemeClr val="bg1"/>
                </a:solidFill>
              </a:rPr>
              <a:t>de </a:t>
            </a:r>
            <a:r>
              <a:rPr lang="nl-NL" sz="6600" b="0" dirty="0" smtClean="0">
                <a:solidFill>
                  <a:schemeClr val="bg1"/>
                </a:solidFill>
              </a:rPr>
              <a:t>noodsituatie moet er gewerkt worden volgens een:</a:t>
            </a:r>
            <a:endParaRPr lang="nl-NL" sz="6600" b="0" dirty="0">
              <a:solidFill>
                <a:schemeClr val="bg1"/>
              </a:solidFill>
            </a:endParaRPr>
          </a:p>
          <a:p>
            <a:r>
              <a:rPr lang="nl-NL" sz="8000" dirty="0" smtClean="0">
                <a:solidFill>
                  <a:schemeClr val="bg1"/>
                </a:solidFill>
              </a:rPr>
              <a:t>Draaiboek</a:t>
            </a:r>
            <a:endParaRPr lang="nl-NL" sz="8000" dirty="0">
              <a:solidFill>
                <a:schemeClr val="bg1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23527"/>
      </p:ext>
    </p:extLst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9900" dirty="0" smtClean="0">
                <a:solidFill>
                  <a:schemeClr val="bg1"/>
                </a:solidFill>
              </a:rPr>
              <a:t>Draaiboek</a:t>
            </a:r>
            <a:endParaRPr lang="nl-NL" sz="9900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981200"/>
            <a:ext cx="8712968" cy="2743200"/>
          </a:xfrm>
        </p:spPr>
        <p:txBody>
          <a:bodyPr/>
          <a:lstStyle/>
          <a:p>
            <a:pPr>
              <a:buNone/>
            </a:pPr>
            <a:r>
              <a:rPr lang="nl-NL" sz="4000" dirty="0" smtClean="0">
                <a:solidFill>
                  <a:schemeClr val="bg1"/>
                </a:solidFill>
              </a:rPr>
              <a:t>Verschillende fasen:</a:t>
            </a:r>
          </a:p>
          <a:p>
            <a:pPr>
              <a:buNone/>
            </a:pPr>
            <a:endParaRPr lang="nl-NL" sz="4000" dirty="0" smtClean="0">
              <a:solidFill>
                <a:schemeClr val="bg1"/>
              </a:solidFill>
            </a:endParaRPr>
          </a:p>
          <a:p>
            <a:r>
              <a:rPr lang="nl-NL" sz="4000" dirty="0" smtClean="0">
                <a:solidFill>
                  <a:schemeClr val="bg1"/>
                </a:solidFill>
              </a:rPr>
              <a:t>Eerste melding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Handelingen en maatregelen: </a:t>
            </a:r>
            <a:r>
              <a:rPr lang="nl-NL" sz="2800" dirty="0" smtClean="0">
                <a:solidFill>
                  <a:schemeClr val="bg1"/>
                </a:solidFill>
              </a:rPr>
              <a:t>beschrijvingen wat er moet gebeuren nadat de noodsituatie is gemeld</a:t>
            </a:r>
          </a:p>
          <a:p>
            <a:r>
              <a:rPr lang="nl-NL" sz="4000" dirty="0" smtClean="0">
                <a:solidFill>
                  <a:schemeClr val="bg1"/>
                </a:solidFill>
              </a:rPr>
              <a:t>Beëindigen van de noodsituatie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424807"/>
            <a:ext cx="22860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Twee soorten overleg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981200"/>
            <a:ext cx="7677472" cy="4112096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Tussen werkgever en werknemers (of een vertegenwoordiging van de werknemers)</a:t>
            </a:r>
          </a:p>
          <a:p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Werkoverleg met de werknemers (</a:t>
            </a:r>
            <a:r>
              <a:rPr lang="nl-NL" dirty="0" err="1" smtClean="0">
                <a:solidFill>
                  <a:schemeClr val="bg1"/>
                </a:solidFill>
              </a:rPr>
              <a:t>toolboxmeeting</a:t>
            </a:r>
            <a:r>
              <a:rPr lang="nl-NL" dirty="0" smtClean="0">
                <a:solidFill>
                  <a:schemeClr val="bg1"/>
                </a:solidFill>
              </a:rPr>
              <a:t>)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0" name="Picture 10" descr="http://www.denhelderactueel.nl/wp-content/uploads/2010/08/Lynx-Medische-evacuat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2348880"/>
            <a:ext cx="5305822" cy="3537215"/>
          </a:xfrm>
          <a:prstGeom prst="rect">
            <a:avLst/>
          </a:prstGeom>
          <a:noFill/>
        </p:spPr>
      </p:pic>
      <p:pic>
        <p:nvPicPr>
          <p:cNvPr id="30728" name="Picture 8" descr="http://entoen.nu/media/lowEvacuatie19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708792"/>
            <a:ext cx="4788024" cy="3718699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9900" dirty="0" smtClean="0">
                <a:solidFill>
                  <a:schemeClr val="bg1"/>
                </a:solidFill>
              </a:rPr>
              <a:t>Evacuatie</a:t>
            </a:r>
            <a:endParaRPr lang="nl-NL" sz="9900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340768"/>
            <a:ext cx="7677472" cy="3383632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Overbrengen van de mensen naar een veilige plaats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0722" name="AutoShape 2" descr="data:image/jpg;base64,/9j/4AAQSkZJRgABAQAAAQABAAD/2wBDAAkGBwgHBgkIBwgKCgkLDRYPDQwMDRsUFRAWIB0iIiAdHx8kKDQsJCYxJx8fLT0tMTU3Ojo6Iys/RD84QzQ5Ojf/2wBDAQoKCg0MDRoPDxo3JR8lNzc3Nzc3Nzc3Nzc3Nzc3Nzc3Nzc3Nzc3Nzc3Nzc3Nzc3Nzc3Nzc3Nzc3Nzc3Nzc3Nzf/wAARCAC3ARMDASIAAhEBAxEB/8QAGwAAAwADAQEAAAAAAAAAAAAAAAECBQYHBAP/xABAEAABBAECAwUGAggFAwUAAAABAAIDEQQFIQYSMQcTQVFhFCJxgZGhMnIVIzNCUrHB0TRDYuHwRFOic5LCw/H/xAAZAQEBAQEBAQAAAAAAAAAAAAAAAQIDBAX/xAAmEQEBAQEAAgICAQMFAAAAAAAAARECEiEDQTFhBBNxgQUiMjNR/9oADAMBAAIRAxEAPwDd+VHKrpFL6uvImkcqukUmonlRSukUmieVLlV0nSaI5UcqukUmiOVHKrpOk1Hz5VE0jIWFzyaHk0n+S+9ILb2ITRq2s8Z6fpUTnuxc2euvdRDb6kLC4PanpeZKIxiSwOJod7IN/oFuOo6PjZcbv1bQ/wAwuT8Y8MRQvdPHj09htwZsXjx+a59+c9ytzxv5dT07WMbOAohrj4LJ1a5/wRk6e6KExRgsoBvM4ml0NtFoLengukuyVmzKjlTpVSdJqPnSfKrpFJoikUrpFJo+dIpXSKTRHKlS+lIpNHzpFK6RSaPnSKV0ildHzpFL6UlSaiaQqpCuqqk6TpOlhpNJ0qpFKCaTpVSKQTSKVUnSCKRStFIiaRSqkUgmkUqpOkEUsTr2lMzcdzmj3wFmKRSaOE5DpuFda5iHDCmf7w/7bl1rhvVI9QxGgPBdVgg9Vj+NeGotTwpXMZZI3A/mFzThbXMnhnVvYM5xEbXU1x6D/YrnL4XPqt2eUd1pFL44OVHmYzJonAhwXopdGE0ilVIpNE0ilVIpBNJUrpFIIpFK6RSCKRSqkUgikqV0vlLPDCLllYz8zgFUVSKWKy+JNKxSQ7Ka938LNyV4DxJmZTuXTNKmkH8cg5QmrjZKQsfDkam+JrpMFrXEbjn6fdC1gylIpVSKXPWipFKkUmmFSKVUilNE0nSqkUgmkUqpFIYmkUqpFJqFSKVUikE0ilVITRBFjdc37SuDPbMd2o6ey5YxbmjxHiF0ukiFLNmVZ6cW7OuMjpc7dP1OQjHceVr3fuHyK7MxzXsDmEFpFgjxWG4g4e0vW8OXHnx8XvnNJZKWAOB87G9LB6fxc3RdSOg8RsjxnRsaYMlji5kjD+E9Plssy+PqrZv4btSKXmn1HDhic/2iF5aLDWyts/DdeEcTaY/KdjY0k2VO2PvOTGhdLtddW2AfjS15SJ41l6RSxOTquc2ESYui5j99xLysPXyBJ+yvGm1vJj5pMTEwzfSSQyOr4N2+6eX0YydIpeH2PPf+21NzR5QQNZ93cxQdHx3/AOIlyp//AFch1fQUFdR6JsnHgFzzxR/neAvIdZwjtC9858oY3P8A5Cl6IdMwYDcOHA0+fIL+q9QFChsFdGMOflyf4fTJvjM5rB/dfNzNbm6SYmMPQF5WXpFJowp0XJm/xmq5Lx/DHTB9lUfDumsNvhdK7zkeXLMUlSaPHHpuFGQ5mJC0jxDAvSGgCgAB6K6RSuiaQqpCB0ilVIpY1oqRSqkUpoVIpV0FlWIpDH3nduEf8R2tLZFy1geJ9fj4ewvaZYXSt/0/2WnM7RNay5B+juHZZWX/AJnuWuj5WJBlx93kxNkb5OHROHFggaBDExgHkFL7+yY1RnE+vSRtLOFMoPI3BmYR9bUnXeLX/suFmj8+UAtypFJ/kaS/VeOnfsuHcFv5sq18jndor/w6RpTPzTX/AFW90hM/Zv6aCZO0xw2g0Rh9XEqTjdp0n/W6LH8GX/8AEroNIU8f2a55+iu0uTZ/EGmRfkhB/wDrUP4Y7QMjafjCFjbv9VGW/wAmhdGXh1bUotOg5nEOld+CO6v1+CnjPs8qwGHwnlQtilz+JNSyJ4zb5OZrBW9gbWOvW19MqTSXZEcHtupufPL3LRHlScpdRPUnpt16LF6prjpQXzudIG9I2A0PgP6leiaSDEki/R2Wcx/NzSFsZYwVRFWfeHVc73J+I3Ob9vLBNix50cJgypoJ2EFs2e57GepBA3+dLEZ+gaVJrGM6TGigiDmkOZ7hFfl/58l7HQzvkbLLQbES1rXSg2N+gs0PjSx+r5z5ZAA14bFuSGlznFcpbY3ZI22fhrR9N0iTKgwdOcyCH3g6PmdytBN1RJO/xO3ktGyOPsNzoYsafNjijkb70DAxoHT8Njaj5eC9mT2v4EEDIsHTHyuY0C5iSCfP3iR/4rU9Z4qydVkizchmLBDO7u5I4j77WVXNTQB0Nj1Tnvr7LI7hgahD7DFbnucxgBvlBcQPAXuvBqHFUeCSZcTuowaMuTkxwtvyFkn7Lk2iavqel6yDkFvs2CYxOWk/rYjTBte4APN8l07tL0CPW+FAzHjYybEuVrqoed7DxF/ZdJ81Z/pzX0k42wcfGgysmOsWbdk0EnetIuj0A8Qs/p2fi6ljDIwpmyxnxHUfEeC4/wBlk0efp2foeoRmTHa7nikAsN5tjR+IBryLllIsfVuEtabFDGBBdhwdba67j+E+nQrfHy7PbPXH/jq1JUsVoPEGNrDSxrTDks/aROPj/pPiPX+xWTyJo8eCSeZ3LHG0vc7rQAtdd3254qkUhjmvY17TbXAEfBVSuiaSpVSKTRKKVUildE0hUhXQ6QqpFLm0VIXxzXZTMdzsKGOWYdGSSFgPzo/0Wi53GXEOlZhZqOkQNjPRp5mk/B24P0UvUn5HQW7EHY14FfM582TmyQyuNNF8o6fRaBF2kxBpZlsGLJJITG6QcwDfAbeW+6rK4tz8uXFyNAxZcuKKZrciWmBrmkUa6dDW9keaxeubldOdmx0IVzNa5wbZqyrnjMM74ndW9D5hY/HhmnLMnJBie5ouK75SslPIZ5e8Io0Atb1v6M5nP7fJFJ0hacypFKJpoYBc0scYq7e4D+axGZxRpeNsyV07/ARN2PzND6WpbIYzSFqGZxPqToTLjYQx4boSSgkk+l1f0K17M1bPzP22RI8eRPu/TosX5ZGpxWb7TNazMTQTHoOfFDlukAkcxw5mx0bo+But+q1jTsjJ1LT8OXLL2SGMB5eS57j5m9/r6L34mnSTxty5poWMdGZG95KAXAeAHXfwCyOXpuXgYUGRk474RL+G9r+XhsuXXW/7v8O3HG7+prxezYoZyiN7j/E/ZfdvuMdQFcu7QBS+WTnOiwXAQl/KeYMjbu8gGvW9+v8AZMOLmgbAkeJ6LPE8YfJ353cz+zK42kPe0GTI5NvwxMG3zKwWvYbMPUXRxl5ZTSS42d1tQ1XTocUvdO8y+DWxn+Zr7WsFruNPqMTtSbE1sDQALO+3ireozlcY0DSxqnEOPgSB/dukPecgshjbLq+QK9/EGC08jcCKJsDXyBjWmzQ9Tv4Hb+4SwtQh4f4zOVNEZsVszhNGDu6N2zgPI0TSy8k/DscLMoPz3uExOMWzNa4FrjyuIrr06+S423dbefHwMrKw4ZXRF7cjE7ljxTneQseA2B63v6rrrjOY8SbvZY2zYsY5Gy8gkPKLroSPGj4Favwzg93p2ZqbJMfu4g1tRjma99mzzbWegvcm7Pks1PPJPkd1DlHLawkM7txeACboDcAfDyW5zMnTFv09z5MbHxwWNbGQ23BrBTR6n+m69Or5TNV0Z8cz4muLCIZC0PDSfHlsE/7rGZbJ3tjh9l7icltCR/I+TmpoprvC/HpupGlZGFEzEyZMODuDXI55cQPIhl18Pgl6h+HkwNFwsDEgikynSZDY295NG0NDid+l7dR91kJXYQwjE7UspzXN5XsdIaI8qvosTLp8QjaWazivtvMdpAKPqW7n0Wp8R6t+iJI4wROHtJEjRQsHcfy+q1z8k69SnjntvMXEOXiuDIMrvY27BsrQ4V8ev3Wx6Fr8Oqkwub3WS0WWXYcPMH+i4EeLcq/ciat27LcfXdV1+LVcmJ8OnQMf77m8okcWkAN8+tnw2Xbjq659SY7BSSpJdmCQmhAqQmhBSE06WdaSongjyInRTRskYf3XtBF/Ar6opRXP+0ThWHVdPg1LBwYY8jDiLZmxxgGRo6mgNyNz9Vr+m5T4GxSwu5Tyjp0qunwXYAFzjifQ3abqDThxE42S79Uxo/C7xYP6enwXH5Jk1uXema0jXwyEGi5jfxQXu31Z6f6T8q6LLQ8TaTMGluQ9oezmaXwvbYuq3HX0/wB1rmBwtkMjM+bKIw3fuoqc8/PoPuvJxUzTNLw4ch4djFsgFSTk84o9Qeu9dF4uP9T+Hr5J8fF212v8Xvxvd9Nmm4ogLjHgY8uS8C+nKB6+dfEBebNl1uaPvsiTH0xjGuIL5ADVfHfy6jdaJh63qMoc7h/Fzcsye7WJA7YAg2XVVX0Pp6L6s4c451N3N7LFgA9JcrK98X+WyF7b11XDOYzTpdLY58uq58mW/blEb7vfxJO/pTj6rHu4swdNha3FxcSOZo3meOZ7j514dFhOHeDs/Xdcy8DV9UdB7IX8/s7QSSHBu19AbO/2W4R9mGgaZC2cHLycwPDY5J5qHM5wANADpdqeFq+TStX7QJMphhlyZJGX+EAAD4IxtciyIY2zOfCeoDwWn5LsunaDpGnHmwtMxYX9TI2Ec59S47k+pKvU9KwNUe39I4UOSwRllSsDtiWnx38CrfjSd1y/H1RzMUYsMxEB6taevTr59AvdPqWXqZj7+Wed0ba5nuLv/wAXtzezHT5tQldp+RmYERa18TQA9jXb8zTvddK3891jde07M0rG1HJdqGNFiYbmghrCObmIprf9W/2K59c9T3IuvfiabnZmO+XEgMrYwC/kcCWgjaxdr5xQuaHOyycdkdB/O0hxPk1p3JV5Ova1BwdBqWhSwRT5Mx9ojxcYBwYG7SOJ6E0D0AorVtFzJ36hHkcQc2Vjvl5pIpml5ksG9z6X9PCly667z16alms9k5+PNI1uPEwNjFBrPff8TW9/ILKQYfEWbgSYONp2QyG+ZzshghAv1eQT49AfFe3G7ReH9Ihl9mwuQUG8sUYZTQNg75l2/qsJqna9NPG92Bi8jPw3Rcd1id9SZzFufdY2Hsm9v1R82q6jHCJHkvZF73L5bmr8FtWn9mnBuAXHUHCd187TI+m8p6XY67Ha1zPO481F827yxziLtxB3rwC+mPNqerANxn5kwc78LI3OBI+HzV8fk6+08pHXCzgPSzG5sOI8Q3yxlvetB8wDYBHpXUr4ZXadpeHbMTH/AFbegBDQPkFzqLhHiLILb0uYNcQOaRwbV+JDjdLNY3ZtqTmgPlwITX75fKfpQC1/Q6T+o92udo73mGSXS4ea7he9pLgRRsHZc34p4qz9Q1STImzDA2anFkTQT0q7+S6BoPATsomXUMuRsPvNAgc1pcQfybAj1tbJicBcN4xa46e2dzehyHF/26fZb4/j/bPXbiMeo5mPiGBrw2I797O4A7mzXj/z1K2fROBNQ4ixoZcwOhgkHO2WZrhYBA2aaIJF18PUX2KPTMCMxGPBxWmH9kRA0Fnw22+S9XxXfn4ZKzemtaHwLw9ooa6DAZNM3/OyAHuvzAOw+QWyVQA8k6SXZkJJoQJCKQqEhNCC0JoWGghCaBKJYY5g0SNDuVwc2x0PmPVfSk1OuZ1Lz1PVWerseGXTIpie+myHNP7ok5R/4gH7qcfRdMxjzQ4GMHfxmMOd/wC42VkELh8X8X4Ph/6+JP7Rrr5O+v8AlXnbixtm7xlsPdCINbVBoJIrb1PovoI6cTzvO90SKC+iF6GGLw9DxMPVcvUojKZ8n8Yc+2jp0Hy8Ssj3UZABjYa6W0GlaER8xBEOkbBvezQFRY031360SqQmiSwG93C/JxXglhi0rDzMqNj5nbzFr3WXOo1vXmfusiomiZPDJDK3mjkaWub5g7FSjTNA4nzZuKBo2q8jppYnSsMcZbyGhbXD5dT5eq9+ucG4Op5GNLjiPBMbnvkdBGAZCRQ26eJP0Xq0HhXC0XUMvUI58rKzcocr58qQPcGXfKKA2sDrZNBZ1ZnPrK1b79ND1Ls00+fBmazIyp8jkPd965hBPlfLf3Xy4I4L0j9B45z9NacmnF5MrrNm2k8pA/CRt4Usx2j63m6Fw83I057YZZshkByHN5hAHA+9R28K323Wv9nPE+TqPEWq4cojOJ3JyQ8V+opwAaXDqOV219OVTOZ1h7xm8HgXSIdWz9RyNOxZC6RgxIySWxMawCzfiXcxPXaltGGZDiQ940MdyDmYOgNLkEXEuZk9obMh2rmPS25XL70j+Xut6byi2kGuUH5miuuaa8S6diSBxeHwMdzEVdtG6vNl/BZZHopfHLMoxZjji5u7d3YPi6tvvS+yS2y5BqPFuVo+padh6LkZGTnSzAZGE9jhZdXulrh7rrJ/DXhS6+epUOiidK2Z0bDK0U2QtHMB5A9aVrPMvK9XSQhC0gSQhUCSaSagQhCAQhCqrQhCw0E0kJopCSamgQhCoEIQgE0kImGhJFoGhJCBpIQmj5ZWNBl48mPlwxzQSDlfHI0Oa4eoK1DjPA0zhrgTVm6TgRYoma1pEDK5iXAW49aAv/hW6WtY1PStS1viOOLUY4m8P4nLMxgcC7Kmro8WfcFnYgX63tKscJbw3q8c7I8+B+O2Vsc7RI6ucOBLT9yCeo3Hmt+x+0zVMF2PgOxMKRmO5jHytc5xkYAPXYkfddK13h/S9fhji1XG74RklhD3McL6i2kGj5LRNV7NdPl4yw3sxYodEdCGvhikLXGQBw69d/d8d/Nc5Op1v07Xr478cme2/wCiavja1gNysUkb8skbj70bvI/83C9657Lwzm8F5D9X4fy5p9PjY45GDK3ndyVdgii6q2vcetlbfw9qOTqemtyszBmwpHH9lMzkNUN6JJ+tf1PSX6cbGTSQhVAhJCAQkhA0kIVAhJCGGhK0KmLQlaLWGlIStCCkJIQVaFKEDtCSEDQhJENCEkDRaSEDtFpIQFoQhAISRaB35JJWi0BaLStK0DtFqbRaBotK0rQUlaVoJVQ0KbRaKdoU2hXR9UWptFrLSrTtRaYKC7QptFoKtFpWlaC0krStEVaErRagpJK0WgdoU2i1RVotTaLQVaVqbRaCrStK0WgdpJWi0AhK0rRDtJK0WgZKVpWhA7QptFoHaLU2i1Q7QptCD6Wnai07UaVaLU2i0Vdp2otFoLtFqbRaIq0WptFoLtK0ubZK0F2lam0Wgq0WotFoLtK1NpWiLtFqLRaC7StRaLQVaLU2laCrRai0WiKtFqCUrTBdotRaVpgu0Wo5ki5UWXJWotK1RdoUWhUfcFFoQsNC0WhCKdotCEBaLQhAWnaEIhWi0IQFotCECtFoQiC0rQhAWlzIQrgLRzIQgVotCEQrRaEIFaVoQqC0rQhArRaEIFaLQhUFoQhUf//Z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0724" name="AutoShape 4" descr="data:image/jpg;base64,/9j/4AAQSkZJRgABAQAAAQABAAD/2wBDAAkGBwgHBgkIBwgKCgkLDRYPDQwMDRsUFRAWIB0iIiAdHx8kKDQsJCYxJx8fLT0tMTU3Ojo6Iys/RD84QzQ5Ojf/2wBDAQoKCg0MDRoPDxo3JR8lNzc3Nzc3Nzc3Nzc3Nzc3Nzc3Nzc3Nzc3Nzc3Nzc3Nzc3Nzc3Nzc3Nzc3Nzc3Nzc3Nzf/wAARCAC3ARMDASIAAhEBAxEB/8QAGwAAAwADAQEAAAAAAAAAAAAAAAECBQYHBAP/xABAEAABBAECAwUGAggFAwUAAAABAAIDEQQFIQYSMQcTQVFhFCJxgZGhMnIVIzNCUrHB0TRDYuHwRFOic5LCw/H/xAAZAQEBAQEBAQAAAAAAAAAAAAAAAQIDBAX/xAAmEQEBAQEAAgICAQMFAAAAAAAAARECEiEDQTFhBBNxgQUiMjNR/9oADAMBAAIRAxEAPwDd+VHKrpFL6uvImkcqukUmonlRSukUmieVLlV0nSaI5UcqukUmiOVHKrpOk1Hz5VE0jIWFzyaHk0n+S+9ILb2ITRq2s8Z6fpUTnuxc2euvdRDb6kLC4PanpeZKIxiSwOJod7IN/oFuOo6PjZcbv1bQ/wAwuT8Y8MRQvdPHj09htwZsXjx+a59+c9ytzxv5dT07WMbOAohrj4LJ1a5/wRk6e6KExRgsoBvM4ml0NtFoLengukuyVmzKjlTpVSdJqPnSfKrpFJoikUrpFJo+dIpXSKTRHKlS+lIpNHzpFK6RSaPnSKV0ildHzpFL6UlSaiaQqpCuqqk6TpOlhpNJ0qpFKCaTpVSKQTSKVUnSCKRStFIiaRSqkUgmkUqpOkEUsTr2lMzcdzmj3wFmKRSaOE5DpuFda5iHDCmf7w/7bl1rhvVI9QxGgPBdVgg9Vj+NeGotTwpXMZZI3A/mFzThbXMnhnVvYM5xEbXU1x6D/YrnL4XPqt2eUd1pFL44OVHmYzJonAhwXopdGE0ilVIpNE0ilVIpBNJUrpFIIpFK6RSCKRSqkUgikqV0vlLPDCLllYz8zgFUVSKWKy+JNKxSQ7Ka938LNyV4DxJmZTuXTNKmkH8cg5QmrjZKQsfDkam+JrpMFrXEbjn6fdC1gylIpVSKXPWipFKkUmmFSKVUilNE0nSqkUgmkUqpFIYmkUqpFJqFSKVUikE0ilVITRBFjdc37SuDPbMd2o6ey5YxbmjxHiF0ukiFLNmVZ6cW7OuMjpc7dP1OQjHceVr3fuHyK7MxzXsDmEFpFgjxWG4g4e0vW8OXHnx8XvnNJZKWAOB87G9LB6fxc3RdSOg8RsjxnRsaYMlji5kjD+E9Plssy+PqrZv4btSKXmn1HDhic/2iF5aLDWyts/DdeEcTaY/KdjY0k2VO2PvOTGhdLtddW2AfjS15SJ41l6RSxOTquc2ESYui5j99xLysPXyBJ+yvGm1vJj5pMTEwzfSSQyOr4N2+6eX0YydIpeH2PPf+21NzR5QQNZ93cxQdHx3/AOIlyp//AFch1fQUFdR6JsnHgFzzxR/neAvIdZwjtC9858oY3P8A5Cl6IdMwYDcOHA0+fIL+q9QFChsFdGMOflyf4fTJvjM5rB/dfNzNbm6SYmMPQF5WXpFJowp0XJm/xmq5Lx/DHTB9lUfDumsNvhdK7zkeXLMUlSaPHHpuFGQ5mJC0jxDAvSGgCgAB6K6RSuiaQqpCB0ilVIpY1oqRSqkUpoVIpV0FlWIpDH3nduEf8R2tLZFy1geJ9fj4ewvaZYXSt/0/2WnM7RNay5B+juHZZWX/AJnuWuj5WJBlx93kxNkb5OHROHFggaBDExgHkFL7+yY1RnE+vSRtLOFMoPI3BmYR9bUnXeLX/suFmj8+UAtypFJ/kaS/VeOnfsuHcFv5sq18jndor/w6RpTPzTX/AFW90hM/Zv6aCZO0xw2g0Rh9XEqTjdp0n/W6LH8GX/8AEroNIU8f2a55+iu0uTZ/EGmRfkhB/wDrUP4Y7QMjafjCFjbv9VGW/wAmhdGXh1bUotOg5nEOld+CO6v1+CnjPs8qwGHwnlQtilz+JNSyJ4zb5OZrBW9gbWOvW19MqTSXZEcHtupufPL3LRHlScpdRPUnpt16LF6prjpQXzudIG9I2A0PgP6leiaSDEki/R2Wcx/NzSFsZYwVRFWfeHVc73J+I3Ob9vLBNix50cJgypoJ2EFs2e57GepBA3+dLEZ+gaVJrGM6TGigiDmkOZ7hFfl/58l7HQzvkbLLQbES1rXSg2N+gs0PjSx+r5z5ZAA14bFuSGlznFcpbY3ZI22fhrR9N0iTKgwdOcyCH3g6PmdytBN1RJO/xO3ktGyOPsNzoYsafNjijkb70DAxoHT8Njaj5eC9mT2v4EEDIsHTHyuY0C5iSCfP3iR/4rU9Z4qydVkizchmLBDO7u5I4j77WVXNTQB0Nj1Tnvr7LI7hgahD7DFbnucxgBvlBcQPAXuvBqHFUeCSZcTuowaMuTkxwtvyFkn7Lk2iavqel6yDkFvs2CYxOWk/rYjTBte4APN8l07tL0CPW+FAzHjYybEuVrqoed7DxF/ZdJ81Z/pzX0k42wcfGgysmOsWbdk0EnetIuj0A8Qs/p2fi6ljDIwpmyxnxHUfEeC4/wBlk0efp2foeoRmTHa7nikAsN5tjR+IBryLllIsfVuEtabFDGBBdhwdba67j+E+nQrfHy7PbPXH/jq1JUsVoPEGNrDSxrTDks/aROPj/pPiPX+xWTyJo8eCSeZ3LHG0vc7rQAtdd3254qkUhjmvY17TbXAEfBVSuiaSpVSKTRKKVUildE0hUhXQ6QqpFLm0VIXxzXZTMdzsKGOWYdGSSFgPzo/0Wi53GXEOlZhZqOkQNjPRp5mk/B24P0UvUn5HQW7EHY14FfM582TmyQyuNNF8o6fRaBF2kxBpZlsGLJJITG6QcwDfAbeW+6rK4tz8uXFyNAxZcuKKZrciWmBrmkUa6dDW9keaxeubldOdmx0IVzNa5wbZqyrnjMM74ndW9D5hY/HhmnLMnJBie5ouK75SslPIZ5e8Io0Atb1v6M5nP7fJFJ0hacypFKJpoYBc0scYq7e4D+axGZxRpeNsyV07/ARN2PzND6WpbIYzSFqGZxPqToTLjYQx4boSSgkk+l1f0K17M1bPzP22RI8eRPu/TosX5ZGpxWb7TNazMTQTHoOfFDlukAkcxw5mx0bo+But+q1jTsjJ1LT8OXLL2SGMB5eS57j5m9/r6L34mnSTxty5poWMdGZG95KAXAeAHXfwCyOXpuXgYUGRk474RL+G9r+XhsuXXW/7v8O3HG7+prxezYoZyiN7j/E/ZfdvuMdQFcu7QBS+WTnOiwXAQl/KeYMjbu8gGvW9+v8AZMOLmgbAkeJ6LPE8YfJ353cz+zK42kPe0GTI5NvwxMG3zKwWvYbMPUXRxl5ZTSS42d1tQ1XTocUvdO8y+DWxn+Zr7WsFruNPqMTtSbE1sDQALO+3ireozlcY0DSxqnEOPgSB/dukPecgshjbLq+QK9/EGC08jcCKJsDXyBjWmzQ9Tv4Hb+4SwtQh4f4zOVNEZsVszhNGDu6N2zgPI0TSy8k/DscLMoPz3uExOMWzNa4FrjyuIrr06+S423dbefHwMrKw4ZXRF7cjE7ljxTneQseA2B63v6rrrjOY8SbvZY2zYsY5Gy8gkPKLroSPGj4Favwzg93p2ZqbJMfu4g1tRjma99mzzbWegvcm7Pks1PPJPkd1DlHLawkM7txeACboDcAfDyW5zMnTFv09z5MbHxwWNbGQ23BrBTR6n+m69Or5TNV0Z8cz4muLCIZC0PDSfHlsE/7rGZbJ3tjh9l7icltCR/I+TmpoprvC/HpupGlZGFEzEyZMODuDXI55cQPIhl18Pgl6h+HkwNFwsDEgikynSZDY295NG0NDid+l7dR91kJXYQwjE7UspzXN5XsdIaI8qvosTLp8QjaWazivtvMdpAKPqW7n0Wp8R6t+iJI4wROHtJEjRQsHcfy+q1z8k69SnjntvMXEOXiuDIMrvY27BsrQ4V8ev3Wx6Fr8Oqkwub3WS0WWXYcPMH+i4EeLcq/ciat27LcfXdV1+LVcmJ8OnQMf77m8okcWkAN8+tnw2Xbjq659SY7BSSpJdmCQmhAqQmhBSE06WdaSongjyInRTRskYf3XtBF/Ar6opRXP+0ThWHVdPg1LBwYY8jDiLZmxxgGRo6mgNyNz9Vr+m5T4GxSwu5Tyjp0qunwXYAFzjifQ3abqDThxE42S79Uxo/C7xYP6enwXH5Jk1uXema0jXwyEGi5jfxQXu31Z6f6T8q6LLQ8TaTMGluQ9oezmaXwvbYuq3HX0/wB1rmBwtkMjM+bKIw3fuoqc8/PoPuvJxUzTNLw4ch4djFsgFSTk84o9Qeu9dF4uP9T+Hr5J8fF212v8Xvxvd9Nmm4ogLjHgY8uS8C+nKB6+dfEBebNl1uaPvsiTH0xjGuIL5ADVfHfy6jdaJh63qMoc7h/Fzcsye7WJA7YAg2XVVX0Pp6L6s4c451N3N7LFgA9JcrK98X+WyF7b11XDOYzTpdLY58uq58mW/blEb7vfxJO/pTj6rHu4swdNha3FxcSOZo3meOZ7j514dFhOHeDs/Xdcy8DV9UdB7IX8/s7QSSHBu19AbO/2W4R9mGgaZC2cHLycwPDY5J5qHM5wANADpdqeFq+TStX7QJMphhlyZJGX+EAAD4IxtciyIY2zOfCeoDwWn5LsunaDpGnHmwtMxYX9TI2Ec59S47k+pKvU9KwNUe39I4UOSwRllSsDtiWnx38CrfjSd1y/H1RzMUYsMxEB6taevTr59AvdPqWXqZj7+Wed0ba5nuLv/wAXtzezHT5tQldp+RmYERa18TQA9jXb8zTvddK3891jde07M0rG1HJdqGNFiYbmghrCObmIprf9W/2K59c9T3IuvfiabnZmO+XEgMrYwC/kcCWgjaxdr5xQuaHOyycdkdB/O0hxPk1p3JV5Ova1BwdBqWhSwRT5Mx9ojxcYBwYG7SOJ6E0D0AorVtFzJ36hHkcQc2Vjvl5pIpml5ksG9z6X9PCly667z16alms9k5+PNI1uPEwNjFBrPff8TW9/ILKQYfEWbgSYONp2QyG+ZzshghAv1eQT49AfFe3G7ReH9Ihl9mwuQUG8sUYZTQNg75l2/qsJqna9NPG92Bi8jPw3Rcd1id9SZzFufdY2Hsm9v1R82q6jHCJHkvZF73L5bmr8FtWn9mnBuAXHUHCd187TI+m8p6XY67Ha1zPO481F827yxziLtxB3rwC+mPNqerANxn5kwc78LI3OBI+HzV8fk6+08pHXCzgPSzG5sOI8Q3yxlvetB8wDYBHpXUr4ZXadpeHbMTH/AFbegBDQPkFzqLhHiLILb0uYNcQOaRwbV+JDjdLNY3ZtqTmgPlwITX75fKfpQC1/Q6T+o92udo73mGSXS4ea7he9pLgRRsHZc34p4qz9Q1STImzDA2anFkTQT0q7+S6BoPATsomXUMuRsPvNAgc1pcQfybAj1tbJicBcN4xa46e2dzehyHF/26fZb4/j/bPXbiMeo5mPiGBrw2I797O4A7mzXj/z1K2fROBNQ4ixoZcwOhgkHO2WZrhYBA2aaIJF18PUX2KPTMCMxGPBxWmH9kRA0Fnw22+S9XxXfn4ZKzemtaHwLw9ooa6DAZNM3/OyAHuvzAOw+QWyVQA8k6SXZkJJoQJCKQqEhNCC0JoWGghCaBKJYY5g0SNDuVwc2x0PmPVfSk1OuZ1Lz1PVWerseGXTIpie+myHNP7ok5R/4gH7qcfRdMxjzQ4GMHfxmMOd/wC42VkELh8X8X4Ph/6+JP7Rrr5O+v8AlXnbixtm7xlsPdCINbVBoJIrb1PovoI6cTzvO90SKC+iF6GGLw9DxMPVcvUojKZ8n8Yc+2jp0Hy8Ssj3UZABjYa6W0GlaER8xBEOkbBvezQFRY031360SqQmiSwG93C/JxXglhi0rDzMqNj5nbzFr3WXOo1vXmfusiomiZPDJDK3mjkaWub5g7FSjTNA4nzZuKBo2q8jppYnSsMcZbyGhbXD5dT5eq9+ucG4Op5GNLjiPBMbnvkdBGAZCRQ26eJP0Xq0HhXC0XUMvUI58rKzcocr58qQPcGXfKKA2sDrZNBZ1ZnPrK1b79ND1Ls00+fBmazIyp8jkPd965hBPlfLf3Xy4I4L0j9B45z9NacmnF5MrrNm2k8pA/CRt4Usx2j63m6Fw83I057YZZshkByHN5hAHA+9R28K323Wv9nPE+TqPEWq4cojOJ3JyQ8V+opwAaXDqOV219OVTOZ1h7xm8HgXSIdWz9RyNOxZC6RgxIySWxMawCzfiXcxPXaltGGZDiQ940MdyDmYOgNLkEXEuZk9obMh2rmPS25XL70j+Xut6byi2kGuUH5miuuaa8S6diSBxeHwMdzEVdtG6vNl/BZZHopfHLMoxZjji5u7d3YPi6tvvS+yS2y5BqPFuVo+padh6LkZGTnSzAZGE9jhZdXulrh7rrJ/DXhS6+epUOiidK2Z0bDK0U2QtHMB5A9aVrPMvK9XSQhC0gSQhUCSaSagQhCAQhCqrQhCw0E0kJopCSamgQhCoEIQgE0kImGhJFoGhJCBpIQmj5ZWNBl48mPlwxzQSDlfHI0Oa4eoK1DjPA0zhrgTVm6TgRYoma1pEDK5iXAW49aAv/hW6WtY1PStS1viOOLUY4m8P4nLMxgcC7Kmro8WfcFnYgX63tKscJbw3q8c7I8+B+O2Vsc7RI6ucOBLT9yCeo3Hmt+x+0zVMF2PgOxMKRmO5jHytc5xkYAPXYkfddK13h/S9fhji1XG74RklhD3McL6i2kGj5LRNV7NdPl4yw3sxYodEdCGvhikLXGQBw69d/d8d/Nc5Op1v07Xr478cme2/wCiavja1gNysUkb8skbj70bvI/83C9657Lwzm8F5D9X4fy5p9PjY45GDK3ndyVdgii6q2vcetlbfw9qOTqemtyszBmwpHH9lMzkNUN6JJ+tf1PSX6cbGTSQhVAhJCAQkhA0kIVAhJCGGhK0KmLQlaLWGlIStCCkJIQVaFKEDtCSEDQhJENCEkDRaSEDtFpIQFoQhAISRaB35JJWi0BaLStK0DtFqbRaBotK0rQUlaVoJVQ0KbRaKdoU2hXR9UWptFrLSrTtRaYKC7QptFoKtFpWlaC0krStEVaErRagpJK0WgdoU2i1RVotTaLQVaVqbRaCrStK0WgdpJWi0AhK0rRDtJK0WgZKVpWhA7QptFoHaLU2i1Q7QptCD6Wnai07UaVaLU2i0Vdp2otFoLtFqbRaIq0WptFoLtK0ubZK0F2lam0Wgq0WotFoLtK1NpWiLtFqLRaC7StRaLQVaLU2laCrRai0WiKtFqCUrTBdotRaVpgu0Wo5ki5UWXJWotK1RdoUWhUfcFFoQsNC0WhCKdotCEBaLQhAWnaEIhWi0IQFotCECtFoQiC0rQhAWlzIQrgLRzIQgVotCEQrRaEIFaVoQqC0rQhArRaEIFaLQhUFoQhUf//Z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0726" name="AutoShape 6" descr="data:image/jpg;base64,/9j/4AAQSkZJRgABAQAAAQABAAD/2wBDAAkGBwgHBgkIBwgKCgkLDRYPDQwMDRsUFRAWIB0iIiAdHx8kKDQsJCYxJx8fLT0tMTU3Ojo6Iys/RD84QzQ5Ojf/2wBDAQoKCg0MDRoPDxo3JR8lNzc3Nzc3Nzc3Nzc3Nzc3Nzc3Nzc3Nzc3Nzc3Nzc3Nzc3Nzc3Nzc3Nzc3Nzc3Nzc3Nzf/wAARCAC3ARMDASIAAhEBAxEB/8QAGwAAAwADAQEAAAAAAAAAAAAAAAECBQYHBAP/xABAEAABBAECAwUGAggFAwUAAAABAAIDEQQFIQYSMQcTQVFhFCJxgZGhMnIVIzNCUrHB0TRDYuHwRFOic5LCw/H/xAAZAQEBAQEBAQAAAAAAAAAAAAAAAQIDBAX/xAAmEQEBAQEAAgICAQMFAAAAAAAAARECEiEDQTFhBBNxgQUiMjNR/9oADAMBAAIRAxEAPwDd+VHKrpFL6uvImkcqukUmonlRSukUmieVLlV0nSaI5UcqukUmiOVHKrpOk1Hz5VE0jIWFzyaHk0n+S+9ILb2ITRq2s8Z6fpUTnuxc2euvdRDb6kLC4PanpeZKIxiSwOJod7IN/oFuOo6PjZcbv1bQ/wAwuT8Y8MRQvdPHj09htwZsXjx+a59+c9ytzxv5dT07WMbOAohrj4LJ1a5/wRk6e6KExRgsoBvM4ml0NtFoLengukuyVmzKjlTpVSdJqPnSfKrpFJoikUrpFJo+dIpXSKTRHKlS+lIpNHzpFK6RSaPnSKV0ildHzpFL6UlSaiaQqpCuqqk6TpOlhpNJ0qpFKCaTpVSKQTSKVUnSCKRStFIiaRSqkUgmkUqpOkEUsTr2lMzcdzmj3wFmKRSaOE5DpuFda5iHDCmf7w/7bl1rhvVI9QxGgPBdVgg9Vj+NeGotTwpXMZZI3A/mFzThbXMnhnVvYM5xEbXU1x6D/YrnL4XPqt2eUd1pFL44OVHmYzJonAhwXopdGE0ilVIpNE0ilVIpBNJUrpFIIpFK6RSCKRSqkUgikqV0vlLPDCLllYz8zgFUVSKWKy+JNKxSQ7Ka938LNyV4DxJmZTuXTNKmkH8cg5QmrjZKQsfDkam+JrpMFrXEbjn6fdC1gylIpVSKXPWipFKkUmmFSKVUilNE0nSqkUgmkUqpFIYmkUqpFJqFSKVUikE0ilVITRBFjdc37SuDPbMd2o6ey5YxbmjxHiF0ukiFLNmVZ6cW7OuMjpc7dP1OQjHceVr3fuHyK7MxzXsDmEFpFgjxWG4g4e0vW8OXHnx8XvnNJZKWAOB87G9LB6fxc3RdSOg8RsjxnRsaYMlji5kjD+E9Plssy+PqrZv4btSKXmn1HDhic/2iF5aLDWyts/DdeEcTaY/KdjY0k2VO2PvOTGhdLtddW2AfjS15SJ41l6RSxOTquc2ESYui5j99xLysPXyBJ+yvGm1vJj5pMTEwzfSSQyOr4N2+6eX0YydIpeH2PPf+21NzR5QQNZ93cxQdHx3/AOIlyp//AFch1fQUFdR6JsnHgFzzxR/neAvIdZwjtC9858oY3P8A5Cl6IdMwYDcOHA0+fIL+q9QFChsFdGMOflyf4fTJvjM5rB/dfNzNbm6SYmMPQF5WXpFJowp0XJm/xmq5Lx/DHTB9lUfDumsNvhdK7zkeXLMUlSaPHHpuFGQ5mJC0jxDAvSGgCgAB6K6RSuiaQqpCB0ilVIpY1oqRSqkUpoVIpV0FlWIpDH3nduEf8R2tLZFy1geJ9fj4ewvaZYXSt/0/2WnM7RNay5B+juHZZWX/AJnuWuj5WJBlx93kxNkb5OHROHFggaBDExgHkFL7+yY1RnE+vSRtLOFMoPI3BmYR9bUnXeLX/suFmj8+UAtypFJ/kaS/VeOnfsuHcFv5sq18jndor/w6RpTPzTX/AFW90hM/Zv6aCZO0xw2g0Rh9XEqTjdp0n/W6LH8GX/8AEroNIU8f2a55+iu0uTZ/EGmRfkhB/wDrUP4Y7QMjafjCFjbv9VGW/wAmhdGXh1bUotOg5nEOld+CO6v1+CnjPs8qwGHwnlQtilz+JNSyJ4zb5OZrBW9gbWOvW19MqTSXZEcHtupufPL3LRHlScpdRPUnpt16LF6prjpQXzudIG9I2A0PgP6leiaSDEki/R2Wcx/NzSFsZYwVRFWfeHVc73J+I3Ob9vLBNix50cJgypoJ2EFs2e57GepBA3+dLEZ+gaVJrGM6TGigiDmkOZ7hFfl/58l7HQzvkbLLQbES1rXSg2N+gs0PjSx+r5z5ZAA14bFuSGlznFcpbY3ZI22fhrR9N0iTKgwdOcyCH3g6PmdytBN1RJO/xO3ktGyOPsNzoYsafNjijkb70DAxoHT8Njaj5eC9mT2v4EEDIsHTHyuY0C5iSCfP3iR/4rU9Z4qydVkizchmLBDO7u5I4j77WVXNTQB0Nj1Tnvr7LI7hgahD7DFbnucxgBvlBcQPAXuvBqHFUeCSZcTuowaMuTkxwtvyFkn7Lk2iavqel6yDkFvs2CYxOWk/rYjTBte4APN8l07tL0CPW+FAzHjYybEuVrqoed7DxF/ZdJ81Z/pzX0k42wcfGgysmOsWbdk0EnetIuj0A8Qs/p2fi6ljDIwpmyxnxHUfEeC4/wBlk0efp2foeoRmTHa7nikAsN5tjR+IBryLllIsfVuEtabFDGBBdhwdba67j+E+nQrfHy7PbPXH/jq1JUsVoPEGNrDSxrTDks/aROPj/pPiPX+xWTyJo8eCSeZ3LHG0vc7rQAtdd3254qkUhjmvY17TbXAEfBVSuiaSpVSKTRKKVUildE0hUhXQ6QqpFLm0VIXxzXZTMdzsKGOWYdGSSFgPzo/0Wi53GXEOlZhZqOkQNjPRp5mk/B24P0UvUn5HQW7EHY14FfM582TmyQyuNNF8o6fRaBF2kxBpZlsGLJJITG6QcwDfAbeW+6rK4tz8uXFyNAxZcuKKZrciWmBrmkUa6dDW9keaxeubldOdmx0IVzNa5wbZqyrnjMM74ndW9D5hY/HhmnLMnJBie5ouK75SslPIZ5e8Io0Atb1v6M5nP7fJFJ0hacypFKJpoYBc0scYq7e4D+axGZxRpeNsyV07/ARN2PzND6WpbIYzSFqGZxPqToTLjYQx4boSSgkk+l1f0K17M1bPzP22RI8eRPu/TosX5ZGpxWb7TNazMTQTHoOfFDlukAkcxw5mx0bo+But+q1jTsjJ1LT8OXLL2SGMB5eS57j5m9/r6L34mnSTxty5poWMdGZG95KAXAeAHXfwCyOXpuXgYUGRk474RL+G9r+XhsuXXW/7v8O3HG7+prxezYoZyiN7j/E/ZfdvuMdQFcu7QBS+WTnOiwXAQl/KeYMjbu8gGvW9+v8AZMOLmgbAkeJ6LPE8YfJ353cz+zK42kPe0GTI5NvwxMG3zKwWvYbMPUXRxl5ZTSS42d1tQ1XTocUvdO8y+DWxn+Zr7WsFruNPqMTtSbE1sDQALO+3ireozlcY0DSxqnEOPgSB/dukPecgshjbLq+QK9/EGC08jcCKJsDXyBjWmzQ9Tv4Hb+4SwtQh4f4zOVNEZsVszhNGDu6N2zgPI0TSy8k/DscLMoPz3uExOMWzNa4FrjyuIrr06+S423dbefHwMrKw4ZXRF7cjE7ljxTneQseA2B63v6rrrjOY8SbvZY2zYsY5Gy8gkPKLroSPGj4Favwzg93p2ZqbJMfu4g1tRjma99mzzbWegvcm7Pks1PPJPkd1DlHLawkM7txeACboDcAfDyW5zMnTFv09z5MbHxwWNbGQ23BrBTR6n+m69Or5TNV0Z8cz4muLCIZC0PDSfHlsE/7rGZbJ3tjh9l7icltCR/I+TmpoprvC/HpupGlZGFEzEyZMODuDXI55cQPIhl18Pgl6h+HkwNFwsDEgikynSZDY295NG0NDid+l7dR91kJXYQwjE7UspzXN5XsdIaI8qvosTLp8QjaWazivtvMdpAKPqW7n0Wp8R6t+iJI4wROHtJEjRQsHcfy+q1z8k69SnjntvMXEOXiuDIMrvY27BsrQ4V8ev3Wx6Fr8Oqkwub3WS0WWXYcPMH+i4EeLcq/ciat27LcfXdV1+LVcmJ8OnQMf77m8okcWkAN8+tnw2Xbjq659SY7BSSpJdmCQmhAqQmhBSE06WdaSongjyInRTRskYf3XtBF/Ar6opRXP+0ThWHVdPg1LBwYY8jDiLZmxxgGRo6mgNyNz9Vr+m5T4GxSwu5Tyjp0qunwXYAFzjifQ3abqDThxE42S79Uxo/C7xYP6enwXH5Jk1uXema0jXwyEGi5jfxQXu31Z6f6T8q6LLQ8TaTMGluQ9oezmaXwvbYuq3HX0/wB1rmBwtkMjM+bKIw3fuoqc8/PoPuvJxUzTNLw4ch4djFsgFSTk84o9Qeu9dF4uP9T+Hr5J8fF212v8Xvxvd9Nmm4ogLjHgY8uS8C+nKB6+dfEBebNl1uaPvsiTH0xjGuIL5ADVfHfy6jdaJh63qMoc7h/Fzcsye7WJA7YAg2XVVX0Pp6L6s4c451N3N7LFgA9JcrK98X+WyF7b11XDOYzTpdLY58uq58mW/blEb7vfxJO/pTj6rHu4swdNha3FxcSOZo3meOZ7j514dFhOHeDs/Xdcy8DV9UdB7IX8/s7QSSHBu19AbO/2W4R9mGgaZC2cHLycwPDY5J5qHM5wANADpdqeFq+TStX7QJMphhlyZJGX+EAAD4IxtciyIY2zOfCeoDwWn5LsunaDpGnHmwtMxYX9TI2Ec59S47k+pKvU9KwNUe39I4UOSwRllSsDtiWnx38CrfjSd1y/H1RzMUYsMxEB6taevTr59AvdPqWXqZj7+Wed0ba5nuLv/wAXtzezHT5tQldp+RmYERa18TQA9jXb8zTvddK3891jde07M0rG1HJdqGNFiYbmghrCObmIprf9W/2K59c9T3IuvfiabnZmO+XEgMrYwC/kcCWgjaxdr5xQuaHOyycdkdB/O0hxPk1p3JV5Ova1BwdBqWhSwRT5Mx9ojxcYBwYG7SOJ6E0D0AorVtFzJ36hHkcQc2Vjvl5pIpml5ksG9z6X9PCly667z16alms9k5+PNI1uPEwNjFBrPff8TW9/ILKQYfEWbgSYONp2QyG+ZzshghAv1eQT49AfFe3G7ReH9Ihl9mwuQUG8sUYZTQNg75l2/qsJqna9NPG92Bi8jPw3Rcd1id9SZzFufdY2Hsm9v1R82q6jHCJHkvZF73L5bmr8FtWn9mnBuAXHUHCd187TI+m8p6XY67Ha1zPO481F827yxziLtxB3rwC+mPNqerANxn5kwc78LI3OBI+HzV8fk6+08pHXCzgPSzG5sOI8Q3yxlvetB8wDYBHpXUr4ZXadpeHbMTH/AFbegBDQPkFzqLhHiLILb0uYNcQOaRwbV+JDjdLNY3ZtqTmgPlwITX75fKfpQC1/Q6T+o92udo73mGSXS4ea7he9pLgRRsHZc34p4qz9Q1STImzDA2anFkTQT0q7+S6BoPATsomXUMuRsPvNAgc1pcQfybAj1tbJicBcN4xa46e2dzehyHF/26fZb4/j/bPXbiMeo5mPiGBrw2I797O4A7mzXj/z1K2fROBNQ4ixoZcwOhgkHO2WZrhYBA2aaIJF18PUX2KPTMCMxGPBxWmH9kRA0Fnw22+S9XxXfn4ZKzemtaHwLw9ooa6DAZNM3/OyAHuvzAOw+QWyVQA8k6SXZkJJoQJCKQqEhNCC0JoWGghCaBKJYY5g0SNDuVwc2x0PmPVfSk1OuZ1Lz1PVWerseGXTIpie+myHNP7ok5R/4gH7qcfRdMxjzQ4GMHfxmMOd/wC42VkELh8X8X4Ph/6+JP7Rrr5O+v8AlXnbixtm7xlsPdCINbVBoJIrb1PovoI6cTzvO90SKC+iF6GGLw9DxMPVcvUojKZ8n8Yc+2jp0Hy8Ssj3UZABjYa6W0GlaER8xBEOkbBvezQFRY031360SqQmiSwG93C/JxXglhi0rDzMqNj5nbzFr3WXOo1vXmfusiomiZPDJDK3mjkaWub5g7FSjTNA4nzZuKBo2q8jppYnSsMcZbyGhbXD5dT5eq9+ucG4Op5GNLjiPBMbnvkdBGAZCRQ26eJP0Xq0HhXC0XUMvUI58rKzcocr58qQPcGXfKKA2sDrZNBZ1ZnPrK1b79ND1Ls00+fBmazIyp8jkPd965hBPlfLf3Xy4I4L0j9B45z9NacmnF5MrrNm2k8pA/CRt4Usx2j63m6Fw83I057YZZshkByHN5hAHA+9R28K323Wv9nPE+TqPEWq4cojOJ3JyQ8V+opwAaXDqOV219OVTOZ1h7xm8HgXSIdWz9RyNOxZC6RgxIySWxMawCzfiXcxPXaltGGZDiQ940MdyDmYOgNLkEXEuZk9obMh2rmPS25XL70j+Xut6byi2kGuUH5miuuaa8S6diSBxeHwMdzEVdtG6vNl/BZZHopfHLMoxZjji5u7d3YPi6tvvS+yS2y5BqPFuVo+padh6LkZGTnSzAZGE9jhZdXulrh7rrJ/DXhS6+epUOiidK2Z0bDK0U2QtHMB5A9aVrPMvK9XSQhC0gSQhUCSaSagQhCAQhCqrQhCw0E0kJopCSamgQhCoEIQgE0kImGhJFoGhJCBpIQmj5ZWNBl48mPlwxzQSDlfHI0Oa4eoK1DjPA0zhrgTVm6TgRYoma1pEDK5iXAW49aAv/hW6WtY1PStS1viOOLUY4m8P4nLMxgcC7Kmro8WfcFnYgX63tKscJbw3q8c7I8+B+O2Vsc7RI6ucOBLT9yCeo3Hmt+x+0zVMF2PgOxMKRmO5jHytc5xkYAPXYkfddK13h/S9fhji1XG74RklhD3McL6i2kGj5LRNV7NdPl4yw3sxYodEdCGvhikLXGQBw69d/d8d/Nc5Op1v07Xr478cme2/wCiavja1gNysUkb8skbj70bvI/83C9657Lwzm8F5D9X4fy5p9PjY45GDK3ndyVdgii6q2vcetlbfw9qOTqemtyszBmwpHH9lMzkNUN6JJ+tf1PSX6cbGTSQhVAhJCAQkhA0kIVAhJCGGhK0KmLQlaLWGlIStCCkJIQVaFKEDtCSEDQhJENCEkDRaSEDtFpIQFoQhAISRaB35JJWi0BaLStK0DtFqbRaBotK0rQUlaVoJVQ0KbRaKdoU2hXR9UWptFrLSrTtRaYKC7QptFoKtFpWlaC0krStEVaErRagpJK0WgdoU2i1RVotTaLQVaVqbRaCrStK0WgdpJWi0AhK0rRDtJK0WgZKVpWhA7QptFoHaLU2i1Q7QptCD6Wnai07UaVaLU2i0Vdp2otFoLtFqbRaIq0WptFoLtK0ubZK0F2lam0Wgq0WotFoLtK1NpWiLtFqLRaC7StRaLQVaLU2laCrRai0WiKtFqCUrTBdotRaVpgu0Wo5ki5UWXJWotK1RdoUWhUfcFFoQsNC0WhCKdotCEBaLQhAWnaEIhWi0IQFotCECtFoQiC0rQhAWlzIQrgLRzIQgVotCEQrRaEIFaVoQqC0rQhArRaEIFaLQhUFoQhUf//Z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788" y="1124744"/>
            <a:ext cx="288032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560" y="4581128"/>
            <a:ext cx="936104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Vooraf op de hoogte stellen van: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981200"/>
            <a:ext cx="9505056" cy="2743200"/>
          </a:xfrm>
        </p:spPr>
        <p:txBody>
          <a:bodyPr/>
          <a:lstStyle/>
          <a:p>
            <a:r>
              <a:rPr lang="nl-NL" sz="4000" dirty="0" smtClean="0">
                <a:solidFill>
                  <a:schemeClr val="bg1"/>
                </a:solidFill>
              </a:rPr>
              <a:t>Evacuatieplaats</a:t>
            </a:r>
          </a:p>
          <a:p>
            <a:endParaRPr lang="nl-NL" sz="4000" dirty="0" smtClean="0">
              <a:solidFill>
                <a:schemeClr val="bg1"/>
              </a:solidFill>
            </a:endParaRPr>
          </a:p>
          <a:p>
            <a:r>
              <a:rPr lang="nl-NL" sz="4000" dirty="0" smtClean="0">
                <a:solidFill>
                  <a:schemeClr val="bg1"/>
                </a:solidFill>
              </a:rPr>
              <a:t>Vluchtroute</a:t>
            </a:r>
          </a:p>
          <a:p>
            <a:endParaRPr lang="nl-NL" sz="4000" dirty="0" smtClean="0">
              <a:solidFill>
                <a:schemeClr val="bg1"/>
              </a:solidFill>
            </a:endParaRPr>
          </a:p>
          <a:p>
            <a:r>
              <a:rPr lang="nl-NL" sz="4000" dirty="0" smtClean="0">
                <a:solidFill>
                  <a:schemeClr val="bg1"/>
                </a:solidFill>
              </a:rPr>
              <a:t>Instructies van de </a:t>
            </a:r>
          </a:p>
          <a:p>
            <a:pPr marL="0" indent="0">
              <a:buNone/>
            </a:pPr>
            <a:r>
              <a:rPr lang="nl-NL" sz="4000" dirty="0">
                <a:solidFill>
                  <a:schemeClr val="bg1"/>
                </a:solidFill>
              </a:rPr>
              <a:t>	</a:t>
            </a:r>
            <a:r>
              <a:rPr lang="nl-NL" sz="4000" dirty="0" smtClean="0">
                <a:solidFill>
                  <a:schemeClr val="bg1"/>
                </a:solidFill>
              </a:rPr>
              <a:t>opdrachtgever</a:t>
            </a:r>
            <a:endParaRPr lang="nl-NL" sz="4000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645024"/>
            <a:ext cx="2541240" cy="1270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714375"/>
            <a:ext cx="8640960" cy="2859088"/>
          </a:xfrm>
        </p:spPr>
        <p:txBody>
          <a:bodyPr/>
          <a:lstStyle/>
          <a:p>
            <a:pPr>
              <a:defRPr/>
            </a:pPr>
            <a:r>
              <a:rPr lang="nl-NL" sz="8000" i="1" dirty="0" smtClean="0">
                <a:solidFill>
                  <a:schemeClr val="bg1"/>
                </a:solidFill>
              </a:rPr>
              <a:t>H.7 Machines en gereedschappen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6286500"/>
            <a:ext cx="6286500" cy="214313"/>
          </a:xfrm>
        </p:spPr>
        <p:txBody>
          <a:bodyPr/>
          <a:lstStyle/>
          <a:p>
            <a:r>
              <a:rPr lang="nl-NL" sz="3800" i="1" dirty="0" smtClean="0"/>
              <a:t>BBL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403350" y="5589588"/>
            <a:ext cx="6408738" cy="457200"/>
          </a:xfrm>
          <a:prstGeom prst="rect">
            <a:avLst/>
          </a:prstGeom>
          <a:noFill/>
          <a:ln w="9525">
            <a:solidFill>
              <a:srgbClr val="AECF2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nl-NL" sz="2400" dirty="0" smtClean="0">
                <a:solidFill>
                  <a:schemeClr val="bg1"/>
                </a:solidFill>
              </a:rPr>
              <a:t>17 </a:t>
            </a:r>
            <a:r>
              <a:rPr lang="nl-NL" sz="2400" dirty="0" err="1" smtClean="0">
                <a:solidFill>
                  <a:schemeClr val="bg1"/>
                </a:solidFill>
              </a:rPr>
              <a:t>nov</a:t>
            </a:r>
            <a:r>
              <a:rPr lang="nl-NL" sz="2400" dirty="0" smtClean="0">
                <a:solidFill>
                  <a:schemeClr val="bg1"/>
                </a:solidFill>
              </a:rPr>
              <a:t> 2011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nl-NL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8496944" cy="914400"/>
          </a:xfrm>
        </p:spPr>
        <p:txBody>
          <a:bodyPr/>
          <a:lstStyle/>
          <a:p>
            <a:r>
              <a:rPr lang="nl-NL" dirty="0" smtClean="0"/>
              <a:t>Bediener van aangedreven gereedschap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Voldoende opleiding en ervaring</a:t>
            </a:r>
          </a:p>
          <a:p>
            <a:r>
              <a:rPr lang="nl-NL" dirty="0" smtClean="0"/>
              <a:t>Geen loshangend haar of sieraden</a:t>
            </a:r>
          </a:p>
          <a:p>
            <a:r>
              <a:rPr lang="nl-NL" dirty="0" smtClean="0"/>
              <a:t>Ouder zijn dan 18 jaar</a:t>
            </a:r>
            <a:endParaRPr lang="nl-NL" dirty="0"/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ages01.knack.be/images/resized/119/510/748/819/1/500_0_KEEP_RATIO_SCALE_CENTER_FFFFFF/image/overleg-tussen-de-sociale-partn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499427"/>
            <a:ext cx="6156176" cy="4358574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372672" cy="14764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Overleg tussen werkgever en werknemers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981200"/>
            <a:ext cx="7749480" cy="27432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Gaat vooral over wat de werkgever en de werknemers belangrijk vinden in het veiligheidsbeleid.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5400" dirty="0" err="1" smtClean="0">
                <a:solidFill>
                  <a:schemeClr val="bg1"/>
                </a:solidFill>
              </a:rPr>
              <a:t>Toolboxmeeting</a:t>
            </a:r>
            <a:endParaRPr lang="nl-NL" sz="5400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ttp://a7.sphotos.ak.fbcdn.net/hphotos-ak-snc4/162972_1358815229581_1807545895_679589_6348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44724"/>
            <a:ext cx="7884368" cy="5913276"/>
          </a:xfrm>
          <a:prstGeom prst="rect">
            <a:avLst/>
          </a:prstGeom>
          <a:noFill/>
        </p:spPr>
      </p:pic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1757"/>
            <a:ext cx="8964488" cy="6790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2452537"/>
      </p:ext>
    </p:extLst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Interactieve toolbox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212" y="-171400"/>
            <a:ext cx="8972788" cy="7559576"/>
          </a:xfrm>
          <a:prstGeom prst="rect">
            <a:avLst/>
          </a:prstGeom>
          <a:noFill/>
        </p:spPr>
      </p:pic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bg1"/>
                </a:solidFill>
              </a:rPr>
              <a:t>Toolboxmeeting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981200"/>
            <a:ext cx="8568952" cy="2743200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Een concreet voorval, apparaat of regeling.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Afsluiten met een duidelijke afspraak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Zorg dat die afspraak ook gecontroleerd wordt</a:t>
            </a:r>
          </a:p>
          <a:p>
            <a:r>
              <a:rPr lang="nl-NL" dirty="0" smtClean="0">
                <a:solidFill>
                  <a:schemeClr val="bg1"/>
                </a:solidFill>
                <a:hlinkClick r:id="rId2"/>
              </a:rPr>
              <a:t>Hoe zou jij een </a:t>
            </a:r>
            <a:r>
              <a:rPr lang="nl-NL" dirty="0" err="1" smtClean="0">
                <a:solidFill>
                  <a:schemeClr val="bg1"/>
                </a:solidFill>
                <a:hlinkClick r:id="rId2"/>
              </a:rPr>
              <a:t>toolboxmeeting</a:t>
            </a:r>
            <a:r>
              <a:rPr lang="nl-NL" dirty="0" smtClean="0">
                <a:solidFill>
                  <a:schemeClr val="bg1"/>
                </a:solidFill>
                <a:hlinkClick r:id="rId2"/>
              </a:rPr>
              <a:t> geven? | Copla kenniskamer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>
                <a:solidFill>
                  <a:schemeClr val="bg1"/>
                </a:solidFill>
                <a:hlinkClick r:id="rId3"/>
              </a:rPr>
              <a:t>http://</a:t>
            </a:r>
            <a:r>
              <a:rPr lang="nl-NL" dirty="0" smtClean="0">
                <a:solidFill>
                  <a:schemeClr val="bg1"/>
                </a:solidFill>
                <a:hlinkClick r:id="rId3"/>
              </a:rPr>
              <a:t>www.youtube.com/watch?v=eIPM15wY5tU</a:t>
            </a:r>
            <a:endParaRPr lang="nl-NL" dirty="0" smtClean="0">
              <a:solidFill>
                <a:schemeClr val="bg1"/>
              </a:solidFill>
            </a:endParaRPr>
          </a:p>
          <a:p>
            <a:endParaRPr lang="nl-NL" dirty="0" smtClean="0">
              <a:solidFill>
                <a:schemeClr val="bg1"/>
              </a:solidFill>
            </a:endParaRPr>
          </a:p>
          <a:p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6400800" cy="1332384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Verslag van het werkoverleg 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981200"/>
            <a:ext cx="8856984" cy="2743200"/>
          </a:xfrm>
        </p:spPr>
        <p:txBody>
          <a:bodyPr/>
          <a:lstStyle/>
          <a:p>
            <a:pPr>
              <a:buNone/>
            </a:pPr>
            <a:r>
              <a:rPr lang="nl-NL" sz="3600" dirty="0" smtClean="0">
                <a:solidFill>
                  <a:schemeClr val="bg1"/>
                </a:solidFill>
              </a:rPr>
              <a:t>Belangrijkste onderwerpen: </a:t>
            </a:r>
          </a:p>
          <a:p>
            <a:r>
              <a:rPr lang="nl-NL" sz="3600" dirty="0" smtClean="0">
                <a:solidFill>
                  <a:schemeClr val="bg1"/>
                </a:solidFill>
              </a:rPr>
              <a:t>Het gevoerde overleg </a:t>
            </a:r>
          </a:p>
          <a:p>
            <a:r>
              <a:rPr lang="nl-NL" sz="3600" dirty="0" smtClean="0">
                <a:solidFill>
                  <a:schemeClr val="bg1"/>
                </a:solidFill>
              </a:rPr>
              <a:t>De gegeven adviezen over bijvoorbeeld werkmethoden, PBM en gevaarlijke stoffen</a:t>
            </a:r>
            <a:endParaRPr lang="nl-NL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Algemene veiligheidsregels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981200"/>
            <a:ext cx="7461448" cy="2743200"/>
          </a:xfrm>
        </p:spPr>
        <p:txBody>
          <a:bodyPr/>
          <a:lstStyle/>
          <a:p>
            <a:r>
              <a:rPr lang="nl-NL" sz="4400" dirty="0" smtClean="0">
                <a:solidFill>
                  <a:schemeClr val="bg1"/>
                </a:solidFill>
              </a:rPr>
              <a:t>Staan op papier</a:t>
            </a:r>
          </a:p>
          <a:p>
            <a:r>
              <a:rPr lang="nl-NL" sz="4400" dirty="0" smtClean="0">
                <a:solidFill>
                  <a:schemeClr val="bg1"/>
                </a:solidFill>
              </a:rPr>
              <a:t>Krijgt iedereen die voor het eerst op het terrein komt</a:t>
            </a:r>
            <a:endParaRPr lang="nl-NL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1552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|1.5|1.|1.|2.|1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|1.5|1.|1.|2.|1."/>
</p:tagLst>
</file>

<file path=ppt/theme/theme1.xml><?xml version="1.0" encoding="utf-8"?>
<a:theme xmlns:a="http://schemas.openxmlformats.org/drawingml/2006/main" name="Demo_KISS Open dag">
  <a:themeElements>
    <a:clrScheme name="Demo_KISS Open da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mo_KISS Open da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»"/>
          <a:tabLst/>
          <a:defRPr kumimoji="0" lang="nl-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0574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»"/>
          <a:tabLst/>
          <a:defRPr kumimoji="0" lang="nl-NL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mo_KISS Open da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_KISS Open da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mo_KISS Open da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_KISS Open da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_KISS Open da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_KISS Open da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mo_KISS Open da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5882</TotalTime>
  <Words>346</Words>
  <Application>Microsoft Office PowerPoint</Application>
  <PresentationFormat>Diavoorstelling (4:3)</PresentationFormat>
  <Paragraphs>75</Paragraphs>
  <Slides>23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4" baseType="lpstr">
      <vt:lpstr>Demo_KISS Open dag</vt:lpstr>
      <vt:lpstr>H.6 Overleggen en regelen</vt:lpstr>
      <vt:lpstr>Twee soorten overleg</vt:lpstr>
      <vt:lpstr>Overleg tussen werkgever en werknemers</vt:lpstr>
      <vt:lpstr>Toolboxmeeting</vt:lpstr>
      <vt:lpstr>PowerPoint-presentatie</vt:lpstr>
      <vt:lpstr>PowerPoint-presentatie</vt:lpstr>
      <vt:lpstr>Toolboxmeeting</vt:lpstr>
      <vt:lpstr>Verslag van het werkoverleg </vt:lpstr>
      <vt:lpstr>Algemene veiligheidsregels</vt:lpstr>
      <vt:lpstr>Algemene veiligheidsregels gaan over:</vt:lpstr>
      <vt:lpstr>Specifieke veiligheidsregels</vt:lpstr>
      <vt:lpstr>Specifieke werkvergunning</vt:lpstr>
      <vt:lpstr>Specifieke werkvergunning: functies</vt:lpstr>
      <vt:lpstr>Rechten en plichten van de vergunninghouder</vt:lpstr>
      <vt:lpstr>LMRA</vt:lpstr>
      <vt:lpstr>Laatste minuut risico analyse</vt:lpstr>
      <vt:lpstr>Noodsituaties</vt:lpstr>
      <vt:lpstr>PowerPoint-presentatie</vt:lpstr>
      <vt:lpstr>Draaiboek</vt:lpstr>
      <vt:lpstr>Evacuatie</vt:lpstr>
      <vt:lpstr>Vooraf op de hoogte stellen van:</vt:lpstr>
      <vt:lpstr>H.7 Machines en gereedschappen</vt:lpstr>
      <vt:lpstr>Bediener van aangedreven gereedschap</vt:lpstr>
    </vt:vector>
  </TitlesOfParts>
  <Manager>C.J.M. Snippert</Manager>
  <Company>AOC Oost Almelo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Leerlingen stichting</dc:title>
  <dc:creator>Edwin Vos</dc:creator>
  <cp:lastModifiedBy>Dick van der Neut</cp:lastModifiedBy>
  <cp:revision>330</cp:revision>
  <cp:lastPrinted>2001-11-01T14:44:47Z</cp:lastPrinted>
  <dcterms:created xsi:type="dcterms:W3CDTF">2004-01-15T11:04:13Z</dcterms:created>
  <dcterms:modified xsi:type="dcterms:W3CDTF">2012-11-07T11:21:32Z</dcterms:modified>
  <cp:category>PR</cp:category>
</cp:coreProperties>
</file>